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12192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PT Sans Narrow"/>
      <p:regular r:id="rId65"/>
      <p:bold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Roboto-italic.fntdata"/><Relationship Id="rId21" Type="http://schemas.openxmlformats.org/officeDocument/2006/relationships/slide" Target="slides/slide15.xml"/><Relationship Id="rId68" Type="http://schemas.openxmlformats.org/officeDocument/2006/relationships/font" Target="fonts/Lato-bold.fntdata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74" Type="http://schemas.openxmlformats.org/officeDocument/2006/relationships/font" Target="fonts/OpenSans-boldItalic.fntdata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66" Type="http://schemas.openxmlformats.org/officeDocument/2006/relationships/font" Target="fonts/PTSansNarrow-bold.fntdata"/><Relationship Id="rId24" Type="http://schemas.openxmlformats.org/officeDocument/2006/relationships/slide" Target="slides/slide18.xml"/><Relationship Id="rId53" Type="http://schemas.openxmlformats.org/officeDocument/2006/relationships/slide" Target="slides/slide47.xml"/><Relationship Id="rId11" Type="http://schemas.openxmlformats.org/officeDocument/2006/relationships/slide" Target="slides/slide5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3.xml"/><Relationship Id="rId61" Type="http://schemas.openxmlformats.org/officeDocument/2006/relationships/font" Target="fonts/Roboto-regular.fntdata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64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9" Type="http://schemas.openxmlformats.org/officeDocument/2006/relationships/font" Target="fonts/Lato-italic.fntdata"/><Relationship Id="rId27" Type="http://schemas.openxmlformats.org/officeDocument/2006/relationships/slide" Target="slides/slide21.xml"/><Relationship Id="rId56" Type="http://schemas.openxmlformats.org/officeDocument/2006/relationships/slide" Target="slides/slide50.xml"/><Relationship Id="rId14" Type="http://schemas.openxmlformats.org/officeDocument/2006/relationships/slide" Target="slides/slide8.xml"/><Relationship Id="rId77" Type="http://schemas.openxmlformats.org/officeDocument/2006/relationships/customXml" Target="../customXml/item3.xml"/><Relationship Id="rId8" Type="http://schemas.openxmlformats.org/officeDocument/2006/relationships/slide" Target="slides/slide2.xml"/><Relationship Id="rId72" Type="http://schemas.openxmlformats.org/officeDocument/2006/relationships/font" Target="fonts/OpenSans-bold.fntdata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1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67" Type="http://schemas.openxmlformats.org/officeDocument/2006/relationships/font" Target="fonts/Lato-regular.fntdata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slide" Target="slides/slide53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70" Type="http://schemas.openxmlformats.org/officeDocument/2006/relationships/font" Target="fonts/Lato-boldItalic.fntdata"/><Relationship Id="rId62" Type="http://schemas.openxmlformats.org/officeDocument/2006/relationships/font" Target="fonts/Roboto-bold.fntdata"/><Relationship Id="rId20" Type="http://schemas.openxmlformats.org/officeDocument/2006/relationships/slide" Target="slides/slide14.xml"/><Relationship Id="rId54" Type="http://schemas.openxmlformats.org/officeDocument/2006/relationships/slide" Target="slides/slide48.xml"/><Relationship Id="rId75" Type="http://schemas.openxmlformats.org/officeDocument/2006/relationships/customXml" Target="../customXml/item1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slide" Target="slides/slide51.xml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73" Type="http://schemas.openxmlformats.org/officeDocument/2006/relationships/font" Target="fonts/OpenSans-italic.fntdata"/><Relationship Id="rId31" Type="http://schemas.openxmlformats.org/officeDocument/2006/relationships/slide" Target="slides/slide25.xml"/><Relationship Id="rId65" Type="http://schemas.openxmlformats.org/officeDocument/2006/relationships/font" Target="fonts/PTSansNarrow-regular.fntdata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customXml" Target="../customXml/item2.xml"/><Relationship Id="rId7" Type="http://schemas.openxmlformats.org/officeDocument/2006/relationships/slide" Target="slides/slide1.xml"/><Relationship Id="rId71" Type="http://schemas.openxmlformats.org/officeDocument/2006/relationships/font" Target="fonts/OpenSans-regular.fntdata"/><Relationship Id="rId2" Type="http://schemas.openxmlformats.org/officeDocument/2006/relationships/presProps" Target="presProps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442aeb4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a442aeb4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a442aeb4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442aeb45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442aeb45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a442aeb45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442aeb45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442aeb45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a442aeb45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a442aeb4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a442aeb4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a442aeb4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a442aeb45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a442aeb45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a442aeb45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a442aeb45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a442aeb45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a442aeb45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a442aeb45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a442aeb45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a442aeb45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442aeb45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442aeb45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5a442aeb45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a442aeb45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a442aeb45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a442aeb45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442aeb45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442aeb45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a442aeb45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a442aeb45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a442aeb45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a442aeb45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a442aeb45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a442aeb45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a442aeb45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a442aeb45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a442aeb45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a442aeb45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a442aeb45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a442aeb45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5a442aeb45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a442aeb45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a442aeb45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a442aeb45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a442aeb45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a442aeb45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a442aeb45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a442aeb45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a442aeb45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5a442aeb45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a442aeb45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a442aeb45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a442aeb45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a442aeb45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a442aeb45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5a442aeb45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a442aeb45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a442aeb45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a442aeb45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a442aeb45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a442aeb45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a442aeb45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a442aeb45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a442aeb45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5a442aeb45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c288395c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c288395c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c288395c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c288395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c288395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5c288395c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c288395c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c288395c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5c288395c6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a442aeb45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a442aeb45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5a442aeb45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a442aeb45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a442aeb45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5a442aeb45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a442aeb45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a442aeb45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5a442aeb45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a442aeb45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a442aeb45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a442aeb45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a442aeb45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a442aeb45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5a442aeb45_0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442aeb4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442aeb4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5a442aeb4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a442aeb45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a442aeb45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a442aeb45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a442aeb45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a442aeb45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5a442aeb45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a442aeb45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a442aeb45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a442aeb45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a442aeb45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a442aeb45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5a442aeb45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a3e176d3d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a3e176d3d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a3e176d3d_0_5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a3e176d3d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a3e176d3d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a3e176d3d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a3e176d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a3e176d3d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a3e176d3d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a3e176d3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a3e176d3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a3e176d3d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a3e176d3d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442aeb4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a442aeb4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5a442aeb45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a3e176d3d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a3e176d3d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a3e176d3d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a3e176d3d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a3e176d3d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a3e176d3d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a3e176d3d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a3e176d3d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a3e176d3d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a3e176d3d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442aeb4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442aeb4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a442aeb45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a442aeb4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a442aeb4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a442aeb4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442aeb45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442aeb45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5a442aeb45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a442aeb4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a442aeb4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a442aeb4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0" y="4589463"/>
            <a:ext cx="12192000" cy="1500187"/>
          </a:xfrm>
          <a:prstGeom prst="rect">
            <a:avLst/>
          </a:prstGeom>
          <a:solidFill>
            <a:srgbClr val="548135">
              <a:alpha val="709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0" y="6093296"/>
            <a:ext cx="12192000" cy="7647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71288" y="6181951"/>
            <a:ext cx="2249424" cy="8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503547" y="6309320"/>
            <a:ext cx="28083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炬識科技股份有限公司</a:t>
            </a:r>
            <a:endParaRPr b="0" i="0" sz="1600" u="none" cap="none" strike="noStrike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8539138" y="6309320"/>
            <a:ext cx="28083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PB級數據專家</a:t>
            </a:r>
            <a:endParaRPr b="0" i="0" sz="1600" u="none" cap="none" strike="noStrike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o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6"/>
          <p:cNvCxnSpPr/>
          <p:nvPr/>
        </p:nvCxnSpPr>
        <p:spPr>
          <a:xfrm>
            <a:off x="9343647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2100047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5" name="Google Shape;95;p16"/>
          <p:cNvGrpSpPr/>
          <p:nvPr/>
        </p:nvGrpSpPr>
        <p:grpSpPr>
          <a:xfrm>
            <a:off x="1338859" y="1362666"/>
            <a:ext cx="9515557" cy="203195"/>
            <a:chOff x="1346429" y="1011300"/>
            <a:chExt cx="6452100" cy="152400"/>
          </a:xfrm>
        </p:grpSpPr>
        <p:cxnSp>
          <p:nvCxnSpPr>
            <p:cNvPr id="96" name="Google Shape;96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8" name="Google Shape;98;p16"/>
          <p:cNvGrpSpPr/>
          <p:nvPr/>
        </p:nvGrpSpPr>
        <p:grpSpPr>
          <a:xfrm>
            <a:off x="1338868" y="5292001"/>
            <a:ext cx="9515557" cy="203195"/>
            <a:chOff x="1346435" y="3969088"/>
            <a:chExt cx="6452100" cy="152400"/>
          </a:xfrm>
        </p:grpSpPr>
        <p:cxnSp>
          <p:nvCxnSpPr>
            <p:cNvPr id="99" name="Google Shape;99;p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6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" name="Google Shape;101;p16"/>
          <p:cNvSpPr txBox="1"/>
          <p:nvPr>
            <p:ph type="ctrTitle"/>
          </p:nvPr>
        </p:nvSpPr>
        <p:spPr>
          <a:xfrm>
            <a:off x="1338867" y="2335685"/>
            <a:ext cx="9515700" cy="136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2849633" y="3800052"/>
            <a:ext cx="64941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-67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653667" y="701800"/>
            <a:ext cx="74847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3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23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p23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15600" y="5640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hasCustomPrompt="1" type="title"/>
          </p:nvPr>
        </p:nvSpPr>
        <p:spPr>
          <a:xfrm>
            <a:off x="415600" y="1739800"/>
            <a:ext cx="113607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15600" y="39942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15600" y="2157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15600" y="979300"/>
            <a:ext cx="11360800" cy="5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2133"/>
            </a:lvl1pPr>
            <a:lvl2pPr indent="-317500" lvl="1" marL="914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4459444" y="6021288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info@athemaster.com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FB: Athemaster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3307316" y="5621178"/>
            <a:ext cx="66247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PATHFINDER TO OPENSOURCE</a:t>
            </a:r>
            <a:endParaRPr b="0" i="0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25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878286" y="653142"/>
            <a:ext cx="2083009" cy="75360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1.2.3.4" TargetMode="External"/><Relationship Id="rId4" Type="http://schemas.openxmlformats.org/officeDocument/2006/relationships/hyperlink" Target="http://1.2.3.4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hyperlink" Target="https://blog.techbridge.cc/2018/01/17/learning-programming-and-coding-with-python-git-and-github-tutorial/" TargetMode="External"/><Relationship Id="rId5" Type="http://schemas.openxmlformats.org/officeDocument/2006/relationships/image" Target="../media/image2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2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2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2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jpg"/><Relationship Id="rId4" Type="http://schemas.openxmlformats.org/officeDocument/2006/relationships/image" Target="../media/image39.png"/><Relationship Id="rId5" Type="http://schemas.openxmlformats.org/officeDocument/2006/relationships/hyperlink" Target="https://docs.gitlab.com/ee/user/permissions.html#project-members-permissions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2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84312" y="1577216"/>
            <a:ext cx="1123784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6000"/>
              <a:buFont typeface="Arial"/>
              <a:buNone/>
            </a:pPr>
            <a:r>
              <a:rPr b="1" lang="en-US"/>
              <a:t>CDSW</a:t>
            </a:r>
            <a:r>
              <a:rPr b="1" lang="en-US"/>
              <a:t>維運</a:t>
            </a:r>
            <a:endParaRPr b="1"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0" y="4589463"/>
            <a:ext cx="12192000" cy="1500187"/>
          </a:xfrm>
          <a:prstGeom prst="rect">
            <a:avLst/>
          </a:prstGeom>
          <a:solidFill>
            <a:srgbClr val="548135">
              <a:alpha val="709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14475"/>
            <a:ext cx="10515601" cy="49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Project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儲存code，執行程式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每個project獨立，互相不影響</a:t>
            </a:r>
            <a:endParaRPr sz="2400"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新增專案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2" y="1575840"/>
            <a:ext cx="10515600" cy="485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38" y="639373"/>
            <a:ext cx="5876926" cy="598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37201"/>
            <a:ext cx="10515598" cy="2928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Project collaborating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可</a:t>
            </a:r>
            <a:r>
              <a:rPr lang="en-US" sz="2400"/>
              <a:t>以新增協作人員至專案中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Admin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Contributor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Viewer</a:t>
            </a:r>
            <a:endParaRPr sz="2400"/>
          </a:p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014275"/>
            <a:ext cx="9010650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Project Settings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修改已經存在的project設定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名字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權限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使用的engine</a:t>
            </a:r>
            <a:endParaRPr sz="2400"/>
          </a:p>
        </p:txBody>
      </p:sp>
      <p:sp>
        <p:nvSpPr>
          <p:cNvPr id="290" name="Google Shape;290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725" y="676350"/>
            <a:ext cx="9232550" cy="55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988" y="1250325"/>
            <a:ext cx="9416028" cy="49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2017-2022 Athemaster Co. All Rights Reserved</a:t>
            </a:r>
            <a:endParaRPr/>
          </a:p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572075" y="222256"/>
            <a:ext cx="473336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CDSW Agenda  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3280" y="6085508"/>
            <a:ext cx="2568720" cy="6497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742950" y="1403400"/>
            <a:ext cx="96297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8355" lvl="0" marL="609585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chemeClr val="dk1"/>
                </a:solidFill>
              </a:rPr>
              <a:t>User Management</a:t>
            </a:r>
            <a:endParaRPr sz="2200"/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chemeClr val="dk1"/>
                </a:solidFill>
              </a:rPr>
              <a:t>Projects</a:t>
            </a:r>
            <a:endParaRPr sz="2200"/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⮚"/>
            </a:pPr>
            <a:r>
              <a:rPr lang="en-US" sz="2200"/>
              <a:t>Collaboration</a:t>
            </a:r>
            <a:endParaRPr sz="2200"/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⮚"/>
            </a:pPr>
            <a:r>
              <a:rPr lang="en-US" sz="2200">
                <a:solidFill>
                  <a:schemeClr val="dk1"/>
                </a:solidFill>
              </a:rPr>
              <a:t>Data Access</a:t>
            </a:r>
            <a:endParaRPr sz="2200">
              <a:solidFill>
                <a:schemeClr val="dk1"/>
              </a:solidFill>
            </a:endParaRPr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⮚"/>
            </a:pPr>
            <a:r>
              <a:rPr lang="en-US" sz="2200">
                <a:solidFill>
                  <a:schemeClr val="dk1"/>
                </a:solidFill>
              </a:rPr>
              <a:t>Engines</a:t>
            </a:r>
            <a:endParaRPr sz="2200">
              <a:solidFill>
                <a:schemeClr val="dk1"/>
              </a:solidFill>
            </a:endParaRPr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⮚"/>
            </a:pPr>
            <a:r>
              <a:rPr lang="en-US" sz="2200">
                <a:solidFill>
                  <a:schemeClr val="dk1"/>
                </a:solidFill>
              </a:rPr>
              <a:t>Site admin</a:t>
            </a:r>
            <a:endParaRPr sz="2200">
              <a:solidFill>
                <a:schemeClr val="dk1"/>
              </a:solidFill>
            </a:endParaRPr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⮚"/>
            </a:pPr>
            <a:r>
              <a:rPr lang="en-US" sz="2200">
                <a:solidFill>
                  <a:schemeClr val="dk1"/>
                </a:solidFill>
              </a:rPr>
              <a:t>How to install packages</a:t>
            </a:r>
            <a:endParaRPr sz="2200">
              <a:solidFill>
                <a:schemeClr val="dk1"/>
              </a:solidFill>
            </a:endParaRPr>
          </a:p>
          <a:p>
            <a:pPr indent="-478355" lvl="0" marL="60958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⮚"/>
            </a:pPr>
            <a:r>
              <a:rPr lang="en-US" sz="2200">
                <a:solidFill>
                  <a:schemeClr val="dk1"/>
                </a:solidFill>
              </a:rPr>
              <a:t>Gitlab Tutorial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825613"/>
            <a:ext cx="1000125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Upload file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From computer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From HDFS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From Hive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From External SQL</a:t>
            </a:r>
            <a:endParaRPr sz="2400"/>
          </a:p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From computer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86087"/>
            <a:ext cx="10515599" cy="263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From HDFS - Prepare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4" y="1690829"/>
            <a:ext cx="10515599" cy="439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995225"/>
            <a:ext cx="81534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From Hive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525" y="1690825"/>
            <a:ext cx="7503468" cy="4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From External SQL DB - 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2510987"/>
            <a:ext cx="10515600" cy="302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From External SQL DB - Python</a:t>
            </a:r>
            <a:endParaRPr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100" y="1316488"/>
            <a:ext cx="6713800" cy="53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6" name="Google Shape;386;p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工作環境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session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job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etc.</a:t>
            </a:r>
            <a:endParaRPr sz="2400"/>
          </a:p>
        </p:txBody>
      </p:sp>
      <p:sp>
        <p:nvSpPr>
          <p:cNvPr id="387" name="Google Shape;387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 (cont.)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913" y="2105025"/>
            <a:ext cx="8202187" cy="40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5400"/>
              <a:t>CDSW</a:t>
            </a:r>
            <a:r>
              <a:rPr b="1" lang="en-US" sz="5400"/>
              <a:t>維運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2019-05-06</a:t>
            </a:r>
            <a:endParaRPr/>
          </a:p>
        </p:txBody>
      </p:sp>
      <p:sp>
        <p:nvSpPr>
          <p:cNvPr id="169" name="Google Shape;16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2017-2022 Athemaster Co. All Rights Reserved</a:t>
            </a:r>
            <a:endParaRPr/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 (cont.)</a:t>
            </a:r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Kernel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根據使用的程式語言自動偵測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Project Filesystem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cdsw host -&gt; /var/lib/cdsw/current/projects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自動掛載專案資料到Engine當中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CDH and Host Mounts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確保每個engine都可以擁有正確連接hadoop群集的資訊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cdsw host -&gt; /opt/parcels</a:t>
            </a:r>
            <a:endParaRPr sz="2400"/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 resource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825" y="2428775"/>
            <a:ext cx="8996350" cy="318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2"/>
                </a:solidFill>
              </a:rPr>
              <a:t>Engine resource - GPU</a:t>
            </a:r>
            <a:endParaRPr/>
          </a:p>
        </p:txBody>
      </p:sp>
      <p:sp>
        <p:nvSpPr>
          <p:cNvPr id="420" name="Google Shape;420;p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提供session使用GPU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GPU無法同時使用於兩個以上的session</a:t>
            </a:r>
            <a:endParaRPr sz="2400"/>
          </a:p>
        </p:txBody>
      </p:sp>
      <p:sp>
        <p:nvSpPr>
          <p:cNvPr id="421" name="Google Shape;421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 resource - GPU (Cont.)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8" name="Google Shape;428;p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2018563"/>
            <a:ext cx="11287125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 resource - GPU (Cont.)</a:t>
            </a:r>
            <a:endParaRPr/>
          </a:p>
        </p:txBody>
      </p:sp>
      <p:sp>
        <p:nvSpPr>
          <p:cNvPr id="437" name="Google Shape;437;p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913" y="1825625"/>
            <a:ext cx="4986175" cy="45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Project Environment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Environmental variable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環境變數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啟動engine時注入</a:t>
            </a:r>
            <a:endParaRPr sz="2400"/>
          </a:p>
        </p:txBody>
      </p:sp>
      <p:sp>
        <p:nvSpPr>
          <p:cNvPr id="447" name="Google Shape;447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675" y="2609500"/>
            <a:ext cx="5573827" cy="28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Project Environment (cont.)</a:t>
            </a:r>
            <a:endParaRPr/>
          </a:p>
        </p:txBody>
      </p:sp>
      <p:sp>
        <p:nvSpPr>
          <p:cNvPr id="455" name="Google Shape;455;p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從host掛載需要的資料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直接安裝需要的套件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自己製作需要的Engine image</a:t>
            </a:r>
            <a:endParaRPr sz="2400"/>
          </a:p>
        </p:txBody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從Host掛載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3" name="Google Shape;463;p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2" y="2340027"/>
            <a:ext cx="11749501" cy="29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直接安裝套件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72" name="Google Shape;472;p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install.packages(‘package_name’, repos=’repo_url’)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Python2: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!pip install -i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http://1.2.3.4</a:t>
            </a:r>
            <a:r>
              <a:rPr lang="en-US" sz="2400"/>
              <a:t> --trusted-host 1.2.3.4 package_name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Python3: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!pip3 install -i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http://1.2.3.4</a:t>
            </a:r>
            <a:r>
              <a:rPr lang="en-US" sz="2400"/>
              <a:t> --trusted-host 1.2.3.4 package_name</a:t>
            </a:r>
            <a:endParaRPr sz="2400"/>
          </a:p>
        </p:txBody>
      </p:sp>
      <p:sp>
        <p:nvSpPr>
          <p:cNvPr id="473" name="Google Shape;473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自己製作Engine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80" name="Google Shape;480;p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2" name="Google Shape;4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25" y="1825613"/>
            <a:ext cx="79819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6" y="4265375"/>
            <a:ext cx="7981950" cy="85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User Management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Site Administrator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superuser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新增/邀請使用者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禁用使用者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指定其他人為site admin</a:t>
            </a:r>
            <a:endParaRPr sz="2400"/>
          </a:p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自己製作Engine - 匯入image</a:t>
            </a:r>
            <a:endParaRPr/>
          </a:p>
        </p:txBody>
      </p:sp>
      <p:sp>
        <p:nvSpPr>
          <p:cNvPr id="490" name="Google Shape;490;p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docker save -o ./filename.tar &lt;image-name&gt;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將匯出的 image tar 放到 cdsw 機器中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確定 cdsw 服務啟動中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docker load -i ./filename.tar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docker image ls</a:t>
            </a:r>
            <a:endParaRPr sz="2400"/>
          </a:p>
        </p:txBody>
      </p:sp>
      <p:sp>
        <p:nvSpPr>
          <p:cNvPr id="491" name="Google Shape;491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自己製作Engine - CDSW設定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8" name="Google Shape;498;p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848700"/>
            <a:ext cx="99822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Engine </a:t>
            </a:r>
            <a:r>
              <a:rPr lang="en-US">
                <a:solidFill>
                  <a:schemeClr val="accent2"/>
                </a:solidFill>
              </a:rPr>
              <a:t>Environments</a:t>
            </a:r>
            <a:r>
              <a:rPr lang="en-US">
                <a:solidFill>
                  <a:schemeClr val="accent2"/>
                </a:solidFill>
              </a:rPr>
              <a:t> for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Experiments and Models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環境變數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cdsw-build.sh</a:t>
            </a:r>
            <a:endParaRPr sz="2400"/>
          </a:p>
        </p:txBody>
      </p:sp>
      <p:sp>
        <p:nvSpPr>
          <p:cNvPr id="508" name="Google Shape;508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cdsw-build.sh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586" y="1605575"/>
            <a:ext cx="7406826" cy="21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575" y="4142548"/>
            <a:ext cx="7406825" cy="249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4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Gitlab與Admin功能介紹</a:t>
            </a:r>
            <a:endParaRPr/>
          </a:p>
        </p:txBody>
      </p:sp>
      <p:sp>
        <p:nvSpPr>
          <p:cNvPr id="525" name="Google Shape;525;p7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目錄</a:t>
            </a:r>
            <a:endParaRPr/>
          </a:p>
        </p:txBody>
      </p:sp>
      <p:sp>
        <p:nvSpPr>
          <p:cNvPr id="532" name="Google Shape;532;p71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Git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禁用註冊帳號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Admin:創建帳號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Admin:創建群組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管理群組成員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取得Clone專案URL</a:t>
            </a:r>
            <a:endParaRPr/>
          </a:p>
        </p:txBody>
      </p:sp>
      <p:pic>
        <p:nvPicPr>
          <p:cNvPr id="533" name="Google Shape;5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539" name="Google Shape;539;p72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rgbClr val="3A41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分散式版本控制系統</a:t>
            </a:r>
            <a:endParaRPr sz="1900">
              <a:solidFill>
                <a:srgbClr val="3A41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900"/>
              <a:buFont typeface="Times New Roman"/>
              <a:buAutoNum type="arabicPeriod"/>
            </a:pPr>
            <a:r>
              <a:rPr lang="en-US" sz="1900">
                <a:solidFill>
                  <a:srgbClr val="3A41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Local（本地）和 Remote（遠端）兩個環境</a:t>
            </a:r>
            <a:endParaRPr sz="1900">
              <a:solidFill>
                <a:srgbClr val="3A41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900"/>
              <a:buFont typeface="Times New Roman"/>
              <a:buAutoNum type="arabicPeriod"/>
            </a:pPr>
            <a:r>
              <a:rPr lang="en-US" sz="190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工作目錄（Working Directory）:真實目錄狀態</a:t>
            </a:r>
            <a:endParaRPr sz="1900">
              <a:solidFill>
                <a:srgbClr val="494E5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Clr>
                <a:srgbClr val="494E52"/>
              </a:buClr>
              <a:buSzPts val="1900"/>
              <a:buFont typeface="Roboto"/>
              <a:buAutoNum type="arabicPeriod"/>
            </a:pPr>
            <a:r>
              <a:rPr lang="en-US" sz="190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暫存區（Staging Area）:暫存檔案狀態</a:t>
            </a:r>
            <a:endParaRPr sz="1900">
              <a:solidFill>
                <a:srgbClr val="494E5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Clr>
                <a:srgbClr val="494E52"/>
              </a:buClr>
              <a:buSzPts val="1900"/>
              <a:buFont typeface="Roboto"/>
              <a:buAutoNum type="arabicPeriod"/>
            </a:pPr>
            <a:r>
              <a:rPr lang="en-US" sz="190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儲存庫（Repository）:版本紀錄倉庫(儲存狀態)</a:t>
            </a:r>
            <a:endParaRPr sz="1900">
              <a:solidFill>
                <a:srgbClr val="494E5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Clr>
                <a:srgbClr val="494E52"/>
              </a:buClr>
              <a:buSzPts val="1900"/>
              <a:buFont typeface="Roboto"/>
              <a:buAutoNum type="arabicPeriod"/>
            </a:pPr>
            <a:r>
              <a:rPr lang="en-US" sz="190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分支(Branch)</a:t>
            </a:r>
            <a:endParaRPr sz="1900">
              <a:solidFill>
                <a:srgbClr val="494E5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133" y="1226255"/>
            <a:ext cx="5508768" cy="51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2"/>
          <p:cNvSpPr txBox="1"/>
          <p:nvPr/>
        </p:nvSpPr>
        <p:spPr>
          <a:xfrm>
            <a:off x="10413700" y="6387267"/>
            <a:ext cx="1361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圖片原始連結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Git指令</a:t>
            </a:r>
            <a:endParaRPr/>
          </a:p>
        </p:txBody>
      </p:sp>
      <p:sp>
        <p:nvSpPr>
          <p:cNvPr id="548" name="Google Shape;548;p73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全新的專案建立版控流程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---------------------------------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git push -u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-u 設定預設上游，後面接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遠端名稱跟分支名稱</a:t>
            </a:r>
            <a:endParaRPr/>
          </a:p>
        </p:txBody>
      </p:sp>
      <p:pic>
        <p:nvPicPr>
          <p:cNvPr id="549" name="Google Shape;5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333" y="829133"/>
            <a:ext cx="8291830" cy="532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4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Git指令</a:t>
            </a:r>
            <a:endParaRPr/>
          </a:p>
        </p:txBody>
      </p:sp>
      <p:sp>
        <p:nvSpPr>
          <p:cNvPr id="556" name="Google Shape;556;p74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現有專案版控流程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---------------------------------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git pull 等於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git fetch + git merge</a:t>
            </a:r>
            <a:endParaRPr/>
          </a:p>
        </p:txBody>
      </p:sp>
      <p:pic>
        <p:nvPicPr>
          <p:cNvPr id="557" name="Google Shape;557;p74"/>
          <p:cNvPicPr preferRelativeResize="0"/>
          <p:nvPr/>
        </p:nvPicPr>
        <p:blipFill rotWithShape="1">
          <a:blip r:embed="rId3">
            <a:alphaModFix/>
          </a:blip>
          <a:srcRect b="337" l="0" r="0" t="337"/>
          <a:stretch/>
        </p:blipFill>
        <p:spPr>
          <a:xfrm>
            <a:off x="3957333" y="829133"/>
            <a:ext cx="8291832" cy="532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5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禁用註冊帳號</a:t>
            </a:r>
            <a:endParaRPr/>
          </a:p>
        </p:txBody>
      </p:sp>
      <p:sp>
        <p:nvSpPr>
          <p:cNvPr id="564" name="Google Shape;564;p75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334" y="1435784"/>
            <a:ext cx="7703360" cy="490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3"/>
            <a:ext cx="10515600" cy="40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Admin:創建帳號</a:t>
            </a:r>
            <a:endParaRPr/>
          </a:p>
        </p:txBody>
      </p:sp>
      <p:sp>
        <p:nvSpPr>
          <p:cNvPr id="572" name="Google Shape;572;p76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Area → Users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New User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Create User</a:t>
            </a:r>
            <a:endParaRPr/>
          </a:p>
        </p:txBody>
      </p:sp>
      <p:pic>
        <p:nvPicPr>
          <p:cNvPr id="573" name="Google Shape;573;p76"/>
          <p:cNvPicPr preferRelativeResize="0"/>
          <p:nvPr/>
        </p:nvPicPr>
        <p:blipFill rotWithShape="1">
          <a:blip r:embed="rId3">
            <a:alphaModFix/>
          </a:blip>
          <a:srcRect b="0" l="-14807" r="34550" t="0"/>
          <a:stretch/>
        </p:blipFill>
        <p:spPr>
          <a:xfrm>
            <a:off x="4486569" y="1536567"/>
            <a:ext cx="7505168" cy="49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Admin:新帳號設定密碼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7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新帳號第一次登入時會跳出修改密碼頁面</a:t>
            </a:r>
            <a:endParaRPr/>
          </a:p>
        </p:txBody>
      </p:sp>
      <p:pic>
        <p:nvPicPr>
          <p:cNvPr id="581" name="Google Shape;5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33" y="2614227"/>
            <a:ext cx="6530800" cy="34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7"/>
          <p:cNvPicPr preferRelativeResize="0"/>
          <p:nvPr/>
        </p:nvPicPr>
        <p:blipFill rotWithShape="1">
          <a:blip r:embed="rId4">
            <a:alphaModFix/>
          </a:blip>
          <a:srcRect b="0" l="0" r="38525" t="0"/>
          <a:stretch/>
        </p:blipFill>
        <p:spPr>
          <a:xfrm>
            <a:off x="7355333" y="2387100"/>
            <a:ext cx="4292804" cy="370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8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Admin:創建群組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8"/>
          <p:cNvSpPr txBox="1"/>
          <p:nvPr/>
        </p:nvSpPr>
        <p:spPr>
          <a:xfrm>
            <a:off x="628200" y="1628400"/>
            <a:ext cx="112947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Admin Area → Groups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New Group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Add user(s) to the group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群組使用者權限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Guest:只能瀏覽專案跟發issue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Reporter:包含Guest權限，但可以下載專案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Developer:包含以上權限，無法對專案做一些特殊設定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Maintainer:除了刪除(專案)以外的所有權限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Owner:所有權限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1" name="Google Shape;591;p78"/>
          <p:cNvPicPr preferRelativeResize="0"/>
          <p:nvPr/>
        </p:nvPicPr>
        <p:blipFill rotWithShape="1">
          <a:blip r:embed="rId4">
            <a:alphaModFix/>
          </a:blip>
          <a:srcRect b="0" l="15404" r="0" t="0"/>
          <a:stretch/>
        </p:blipFill>
        <p:spPr>
          <a:xfrm>
            <a:off x="5174234" y="379167"/>
            <a:ext cx="6748770" cy="425156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8"/>
          <p:cNvSpPr txBox="1"/>
          <p:nvPr/>
        </p:nvSpPr>
        <p:spPr>
          <a:xfrm>
            <a:off x="8179867" y="5784800"/>
            <a:ext cx="3743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project-members-permissions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管理群組成員</a:t>
            </a:r>
            <a:endParaRPr/>
          </a:p>
        </p:txBody>
      </p:sp>
      <p:sp>
        <p:nvSpPr>
          <p:cNvPr id="598" name="Google Shape;598;p79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Maintainer權限以上的成員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&lt;Project&gt;--&gt;Settings--&gt;Members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邀請成員並設定權限</a:t>
            </a:r>
            <a:endParaRPr/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可以設定訪問到期日期</a:t>
            </a:r>
            <a:endParaRPr/>
          </a:p>
        </p:txBody>
      </p:sp>
      <p:pic>
        <p:nvPicPr>
          <p:cNvPr id="599" name="Google Shape;599;p79"/>
          <p:cNvPicPr preferRelativeResize="0"/>
          <p:nvPr/>
        </p:nvPicPr>
        <p:blipFill rotWithShape="1">
          <a:blip r:embed="rId3">
            <a:alphaModFix/>
          </a:blip>
          <a:srcRect b="0" l="0" r="31427" t="0"/>
          <a:stretch/>
        </p:blipFill>
        <p:spPr>
          <a:xfrm>
            <a:off x="6333833" y="1792317"/>
            <a:ext cx="5442572" cy="419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取得Clone專案URL</a:t>
            </a:r>
            <a:endParaRPr/>
          </a:p>
        </p:txBody>
      </p:sp>
      <p:sp>
        <p:nvSpPr>
          <p:cNvPr id="606" name="Google Shape;606;p80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</p:txBody>
      </p:sp>
      <p:pic>
        <p:nvPicPr>
          <p:cNvPr id="607" name="Google Shape;6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699" y="1593665"/>
            <a:ext cx="9167864" cy="489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650" y="200920"/>
            <a:ext cx="2076475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50" y="1802575"/>
            <a:ext cx="10515601" cy="439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Team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使用者群體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以team的身分新增專案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定義team內使用者對team所有專案的權限</a:t>
            </a:r>
            <a:endParaRPr sz="2400"/>
          </a:p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9900"/>
                </a:solidFill>
              </a:rPr>
              <a:t>Team </a:t>
            </a:r>
            <a:r>
              <a:rPr lang="en-US">
                <a:solidFill>
                  <a:srgbClr val="FF9900"/>
                </a:solidFill>
              </a:rPr>
              <a:t>權限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Admin: 管理team，有專案以及該團隊全部的控制權限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Contributor: 可以以team身分建立新專案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Viewer: 可以被加入以該team身分創立的專案，若專案是以team身分建立，則不在該team無法被加入</a:t>
            </a:r>
            <a:endParaRPr sz="2400"/>
          </a:p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952575"/>
            <a:ext cx="10515599" cy="495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ankDocFieldsContentType" ma:contentTypeID="0x01015F0F13BDBA8B4495A7A1B7CE8FDBB4F800945D533D95E183498973958E6CE7AF5D" ma:contentTypeVersion="2" ma:contentTypeDescription="建立新的文件。" ma:contentTypeScope="" ma:versionID="0b4df2dd59e7519943af9797bd489650">
  <xsd:schema xmlns:xsd="http://www.w3.org/2001/XMLSchema" xmlns:xs="http://www.w3.org/2001/XMLSchema" xmlns:p="http://schemas.microsoft.com/office/2006/metadata/properties" xmlns:ns2="D4855554-2EDA-41C6-AB58-FC7071D872AF" targetNamespace="http://schemas.microsoft.com/office/2006/metadata/properties" ma:root="true" ma:fieldsID="fa9b14981880b1f6ea856f5a2b53ef3e" ns2:_="">
    <xsd:import namespace="D4855554-2EDA-41C6-AB58-FC7071D872AF"/>
    <xsd:element name="properties">
      <xsd:complexType>
        <xsd:sequence>
          <xsd:element name="documentManagement">
            <xsd:complexType>
              <xsd:all>
                <xsd:element ref="ns2:BusinessType"/>
                <xsd:element ref="ns2:Organizers"/>
                <xsd:element ref="ns2:DocType"/>
                <xsd:element ref="ns2:Scope"/>
                <xsd:element ref="ns2:PublishDate"/>
                <xsd:element ref="ns2:FlowID" minOccurs="0"/>
                <xsd:element ref="ns2:AID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55554-2EDA-41C6-AB58-FC7071D872AF" elementFormDefault="qualified">
    <xsd:import namespace="http://schemas.microsoft.com/office/2006/documentManagement/types"/>
    <xsd:import namespace="http://schemas.microsoft.com/office/infopath/2007/PartnerControls"/>
    <xsd:element name="BusinessType" ma:index="2" ma:displayName="業務別" ma:internalName="BusinessType" ma:readOnly="false">
      <xsd:simpleType>
        <xsd:restriction base="dms:Text"/>
      </xsd:simpleType>
    </xsd:element>
    <xsd:element name="Organizers" ma:index="3" ma:displayName="主辦單位" ma:internalName="Organizers" ma:readOnly="false">
      <xsd:simpleType>
        <xsd:restriction base="dms:Text"/>
      </xsd:simpleType>
    </xsd:element>
    <xsd:element name="DocType" ma:index="4" ma:displayName="文件別" ma:internalName="DocType" ma:readOnly="false">
      <xsd:simpleType>
        <xsd:restriction base="dms:Text"/>
      </xsd:simpleType>
    </xsd:element>
    <xsd:element name="Scope" ma:index="5" ma:displayName="適用範圍" ma:internalName="Scope" ma:readOnly="false">
      <xsd:simpleType>
        <xsd:restriction base="dms:Text"/>
      </xsd:simpleType>
    </xsd:element>
    <xsd:element name="PublishDate" ma:index="6" ma:displayName="生效日" ma:format="DateOnly" ma:internalName="PublishDate" ma:readOnly="false">
      <xsd:simpleType>
        <xsd:restriction base="dms:DateTime"/>
      </xsd:simpleType>
    </xsd:element>
    <xsd:element name="FlowID" ma:index="13" nillable="true" ma:displayName="FlowID" ma:internalName="FlowID">
      <xsd:simpleType>
        <xsd:restriction base="dms:Text"/>
      </xsd:simpleType>
    </xsd:element>
    <xsd:element name="AID" ma:index="14" nillable="true" ma:displayName="流程代碼" ma:internalName="AID">
      <xsd:simpleType>
        <xsd:restriction base="dms:Text"/>
      </xsd:simpleType>
    </xsd:element>
    <xsd:element name="Status" ma:index="15" nillable="true" ma:displayName="流程狀態" ma:internalName="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內容類型" ma:readOnly="true"/>
        <xsd:element ref="dc:title" minOccurs="0" maxOccurs="1" ma:index="1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Edit>DocumentLibraryForm</Edit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Type xmlns="D4855554-2EDA-41C6-AB58-FC7071D872AF">手冊</DocType>
    <Organizers xmlns="D4855554-2EDA-41C6-AB58-FC7071D872AF">資料平台及分析部</Organizers>
    <Scope xmlns="D4855554-2EDA-41C6-AB58-FC7071D872AF">全行(含OBU及海外)</Scope>
    <BusinessType xmlns="D4855554-2EDA-41C6-AB58-FC7071D872AF">資訊-資料倉儲</BusinessType>
    <FlowID xmlns="D4855554-2EDA-41C6-AB58-FC7071D872AF">73048</FlowID>
    <Status xmlns="D4855554-2EDA-41C6-AB58-FC7071D872AF">已完成</Status>
    <PublishDate xmlns="D4855554-2EDA-41C6-AB58-FC7071D872AF">2019-06-23T16:00:00+00:00</PublishDate>
    <AID xmlns="D4855554-2EDA-41C6-AB58-FC7071D872AF">F20190624-010</AID>
  </documentManagement>
</p:properties>
</file>

<file path=customXml/itemProps1.xml><?xml version="1.0" encoding="utf-8"?>
<ds:datastoreItem xmlns:ds="http://schemas.openxmlformats.org/officeDocument/2006/customXml" ds:itemID="{11E94C9A-5A27-4893-A254-6AAE150F8049}"/>
</file>

<file path=customXml/itemProps2.xml><?xml version="1.0" encoding="utf-8"?>
<ds:datastoreItem xmlns:ds="http://schemas.openxmlformats.org/officeDocument/2006/customXml" ds:itemID="{11913A8E-82C1-42DA-B12A-A42577C25DB7}"/>
</file>

<file path=customXml/itemProps3.xml><?xml version="1.0" encoding="utf-8"?>
<ds:datastoreItem xmlns:ds="http://schemas.openxmlformats.org/officeDocument/2006/customXml" ds:itemID="{590C9B67-6149-4487-A03D-6668D7A30AF0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cdsw維運教育訓練_06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0x01015F0F13BDBA8B4495A7A1B7CE8FDBB4F800945D533D95E183498973958E6CE7AF5D</vt:lpwstr>
  </property>
</Properties>
</file>